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61" r:id="rId5"/>
    <p:sldId id="262" r:id="rId6"/>
    <p:sldId id="263" r:id="rId7"/>
    <p:sldId id="264" r:id="rId8"/>
    <p:sldId id="260" r:id="rId9"/>
    <p:sldId id="266" r:id="rId10"/>
    <p:sldId id="267" r:id="rId11"/>
    <p:sldId id="268" r:id="rId12"/>
    <p:sldId id="269" r:id="rId13"/>
    <p:sldId id="265" r:id="rId14"/>
    <p:sldId id="270" r:id="rId15"/>
    <p:sldId id="271" r:id="rId16"/>
    <p:sldId id="272" r:id="rId17"/>
    <p:sldId id="273" r:id="rId18"/>
    <p:sldId id="274" r:id="rId19"/>
    <p:sldId id="275" r:id="rId20"/>
    <p:sldId id="276" r:id="rId21"/>
    <p:sldId id="278"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AFD57A-CBBF-4109-8759-35BC43C0C413}" type="datetimeFigureOut">
              <a:rPr lang="ru-RU" smtClean="0"/>
              <a:t>05.06.2015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4A126C-612A-4EC6-95DC-A4F110DB461F}"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04.06.2015</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04.06.2015</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04.06.2015</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04.06.2015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04.06.2015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04.06.2015</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04.06.2015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04.06.2015</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04.06.2015</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04.06.2015</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224" y="2428868"/>
            <a:ext cx="6929486" cy="3170099"/>
          </a:xfrm>
          <a:prstGeom prst="rect">
            <a:avLst/>
          </a:prstGeom>
          <a:noFill/>
        </p:spPr>
        <p:txBody>
          <a:bodyPr wrap="square" rtlCol="0">
            <a:spAutoFit/>
          </a:bodyPr>
          <a:lstStyle/>
          <a:p>
            <a:pPr algn="ctr"/>
            <a:r>
              <a:rPr lang="en-US" sz="4000" dirty="0" smtClean="0"/>
              <a:t>British </a:t>
            </a:r>
            <a:r>
              <a:rPr lang="en-US" sz="4000" dirty="0" err="1" smtClean="0"/>
              <a:t>humour</a:t>
            </a:r>
            <a:r>
              <a:rPr lang="en-US" sz="4000" dirty="0" smtClean="0"/>
              <a:t> </a:t>
            </a:r>
            <a:r>
              <a:rPr lang="en-US" sz="4000" dirty="0" err="1" smtClean="0"/>
              <a:t>vs</a:t>
            </a:r>
            <a:r>
              <a:rPr lang="en-US" sz="4000" dirty="0" smtClean="0"/>
              <a:t> Russian </a:t>
            </a:r>
            <a:r>
              <a:rPr lang="en-US" sz="4000" dirty="0" err="1" smtClean="0"/>
              <a:t>humour</a:t>
            </a:r>
            <a:endParaRPr lang="en-US" sz="4000" dirty="0" smtClean="0"/>
          </a:p>
          <a:p>
            <a:pPr algn="ctr"/>
            <a:endParaRPr lang="en-US" sz="4000" dirty="0" smtClean="0"/>
          </a:p>
          <a:p>
            <a:pPr algn="ctr"/>
            <a:endParaRPr lang="en-US" sz="4000" dirty="0" smtClean="0"/>
          </a:p>
          <a:p>
            <a:pPr algn="ctr"/>
            <a:r>
              <a:rPr lang="en-US" sz="3200" dirty="0" smtClean="0"/>
              <a:t>Prepared by Nina </a:t>
            </a:r>
            <a:r>
              <a:rPr lang="en-US" sz="3200" dirty="0" err="1" smtClean="0"/>
              <a:t>Fetisova</a:t>
            </a:r>
            <a:r>
              <a:rPr lang="en-US" sz="4000" dirty="0" smtClean="0"/>
              <a:t>.</a:t>
            </a:r>
            <a:endParaRPr lang="ru-RU" sz="4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5852" y="1000108"/>
            <a:ext cx="5929354" cy="1200329"/>
          </a:xfrm>
          <a:prstGeom prst="rect">
            <a:avLst/>
          </a:prstGeom>
          <a:noFill/>
        </p:spPr>
        <p:txBody>
          <a:bodyPr wrap="square" rtlCol="0">
            <a:spAutoFit/>
          </a:bodyPr>
          <a:lstStyle/>
          <a:p>
            <a:r>
              <a:rPr lang="en-US" sz="3600" b="1" dirty="0" smtClean="0"/>
              <a:t>British class system (Only Fools and Horses</a:t>
            </a:r>
            <a:r>
              <a:rPr lang="en-US" dirty="0" smtClean="0"/>
              <a:t>)</a:t>
            </a:r>
            <a:endParaRPr lang="ru-RU" dirty="0"/>
          </a:p>
        </p:txBody>
      </p:sp>
      <p:pic>
        <p:nvPicPr>
          <p:cNvPr id="10242" name="Picture 2" descr="C:\Users\Samsung\Desktop\Олеся\методика преподавания\ащщды.jpg"/>
          <p:cNvPicPr>
            <a:picLocks noChangeAspect="1" noChangeArrowheads="1"/>
          </p:cNvPicPr>
          <p:nvPr/>
        </p:nvPicPr>
        <p:blipFill>
          <a:blip r:embed="rId2" cstate="print"/>
          <a:srcRect/>
          <a:stretch>
            <a:fillRect/>
          </a:stretch>
        </p:blipFill>
        <p:spPr bwMode="auto">
          <a:xfrm>
            <a:off x="1142976" y="2428868"/>
            <a:ext cx="6348432" cy="406717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1142984"/>
            <a:ext cx="7643866" cy="584775"/>
          </a:xfrm>
          <a:prstGeom prst="rect">
            <a:avLst/>
          </a:prstGeom>
          <a:noFill/>
        </p:spPr>
        <p:txBody>
          <a:bodyPr wrap="square" rtlCol="0">
            <a:spAutoFit/>
          </a:bodyPr>
          <a:lstStyle/>
          <a:p>
            <a:r>
              <a:rPr lang="en-US" sz="3200" b="1" dirty="0" smtClean="0"/>
              <a:t>Popular trends (The IT Crowd)</a:t>
            </a:r>
            <a:endParaRPr lang="ru-RU" sz="3200" b="1" dirty="0"/>
          </a:p>
        </p:txBody>
      </p:sp>
      <p:pic>
        <p:nvPicPr>
          <p:cNvPr id="11266" name="Picture 2" descr="C:\Users\Samsung\Desktop\Олеся\методика преподавания\ше.jpg"/>
          <p:cNvPicPr>
            <a:picLocks noChangeAspect="1" noChangeArrowheads="1"/>
          </p:cNvPicPr>
          <p:nvPr/>
        </p:nvPicPr>
        <p:blipFill>
          <a:blip r:embed="rId2" cstate="print"/>
          <a:srcRect/>
          <a:stretch>
            <a:fillRect/>
          </a:stretch>
        </p:blipFill>
        <p:spPr bwMode="auto">
          <a:xfrm>
            <a:off x="928662" y="2643182"/>
            <a:ext cx="6215106" cy="378621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71538" y="642918"/>
            <a:ext cx="6715172" cy="584775"/>
          </a:xfrm>
          <a:prstGeom prst="rect">
            <a:avLst/>
          </a:prstGeom>
          <a:noFill/>
        </p:spPr>
        <p:txBody>
          <a:bodyPr wrap="square" rtlCol="0">
            <a:spAutoFit/>
          </a:bodyPr>
          <a:lstStyle/>
          <a:p>
            <a:r>
              <a:rPr lang="en-US" sz="3200" b="1" dirty="0" smtClean="0"/>
              <a:t>Stereotypes (Little Britain)</a:t>
            </a:r>
            <a:endParaRPr lang="ru-RU" sz="3200" b="1" dirty="0"/>
          </a:p>
        </p:txBody>
      </p:sp>
      <p:pic>
        <p:nvPicPr>
          <p:cNvPr id="12290" name="Picture 2" descr="C:\Users\Samsung\Desktop\Олеся\методика преподавания\дш.jpg"/>
          <p:cNvPicPr>
            <a:picLocks noChangeAspect="1" noChangeArrowheads="1"/>
          </p:cNvPicPr>
          <p:nvPr/>
        </p:nvPicPr>
        <p:blipFill>
          <a:blip r:embed="rId2" cstate="print"/>
          <a:srcRect/>
          <a:stretch>
            <a:fillRect/>
          </a:stretch>
        </p:blipFill>
        <p:spPr bwMode="auto">
          <a:xfrm>
            <a:off x="1428728" y="1785926"/>
            <a:ext cx="5754711" cy="3492519"/>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0364" y="857232"/>
            <a:ext cx="5786478" cy="2308324"/>
          </a:xfrm>
          <a:prstGeom prst="rect">
            <a:avLst/>
          </a:prstGeom>
          <a:noFill/>
        </p:spPr>
        <p:txBody>
          <a:bodyPr wrap="square" rtlCol="0">
            <a:spAutoFit/>
          </a:bodyPr>
          <a:lstStyle/>
          <a:p>
            <a:pPr algn="ctr"/>
            <a:r>
              <a:rPr lang="en-US" sz="2400" b="1" dirty="0" smtClean="0"/>
              <a:t>The most popular British comedy series are:</a:t>
            </a:r>
          </a:p>
          <a:p>
            <a:endParaRPr lang="en-US" sz="2400" dirty="0" smtClean="0"/>
          </a:p>
          <a:p>
            <a:r>
              <a:rPr lang="en-US" sz="2400" dirty="0" smtClean="0"/>
              <a:t>Mr. Bean, Monty Python`s Flying Circus, Little Britain, </a:t>
            </a:r>
            <a:r>
              <a:rPr lang="en-US" sz="2400" dirty="0" err="1" smtClean="0"/>
              <a:t>Fawlty</a:t>
            </a:r>
            <a:r>
              <a:rPr lang="en-US" sz="2400" dirty="0" smtClean="0"/>
              <a:t> Towers, Only Fools and Horses, The Office etc.</a:t>
            </a:r>
            <a:endParaRPr lang="ru-RU" sz="2400" dirty="0"/>
          </a:p>
        </p:txBody>
      </p:sp>
      <p:pic>
        <p:nvPicPr>
          <p:cNvPr id="8194" name="Picture 2" descr="C:\Users\Samsung\Desktop\Олеся\методика преподавания\монти.jpg"/>
          <p:cNvPicPr>
            <a:picLocks noChangeAspect="1" noChangeArrowheads="1"/>
          </p:cNvPicPr>
          <p:nvPr/>
        </p:nvPicPr>
        <p:blipFill>
          <a:blip r:embed="rId2" cstate="print"/>
          <a:srcRect/>
          <a:stretch>
            <a:fillRect/>
          </a:stretch>
        </p:blipFill>
        <p:spPr bwMode="auto">
          <a:xfrm>
            <a:off x="1214414" y="3286124"/>
            <a:ext cx="4964124" cy="3071833"/>
          </a:xfrm>
          <a:prstGeom prst="rect">
            <a:avLst/>
          </a:prstGeom>
          <a:noFill/>
        </p:spPr>
      </p:pic>
      <p:pic>
        <p:nvPicPr>
          <p:cNvPr id="8195" name="Picture 3" descr="C:\Users\Samsung\Desktop\Олеся\методика преподавания\бин.jpg"/>
          <p:cNvPicPr>
            <a:picLocks noChangeAspect="1" noChangeArrowheads="1"/>
          </p:cNvPicPr>
          <p:nvPr/>
        </p:nvPicPr>
        <p:blipFill>
          <a:blip r:embed="rId3" cstate="print"/>
          <a:srcRect/>
          <a:stretch>
            <a:fillRect/>
          </a:stretch>
        </p:blipFill>
        <p:spPr bwMode="auto">
          <a:xfrm>
            <a:off x="214282" y="214290"/>
            <a:ext cx="2857488" cy="178595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357166"/>
            <a:ext cx="7143800" cy="2554545"/>
          </a:xfrm>
          <a:prstGeom prst="rect">
            <a:avLst/>
          </a:prstGeom>
          <a:noFill/>
        </p:spPr>
        <p:txBody>
          <a:bodyPr wrap="square" rtlCol="0">
            <a:spAutoFit/>
          </a:bodyPr>
          <a:lstStyle/>
          <a:p>
            <a:r>
              <a:rPr lang="en-US" sz="3200" dirty="0" smtClean="0"/>
              <a:t>British </a:t>
            </a:r>
            <a:r>
              <a:rPr lang="en-US" sz="3200" dirty="0" err="1" smtClean="0"/>
              <a:t>humour</a:t>
            </a:r>
            <a:r>
              <a:rPr lang="en-US" sz="3200" dirty="0" smtClean="0"/>
              <a:t> is displayed in wide range of media- from plays and sitcoms to conversational jokes, and it is an important part of the British everyday life.</a:t>
            </a:r>
            <a:endParaRPr lang="ru-RU" sz="3200" dirty="0"/>
          </a:p>
        </p:txBody>
      </p:sp>
      <p:pic>
        <p:nvPicPr>
          <p:cNvPr id="13314" name="Picture 2" descr="C:\Users\Samsung\Desktop\Олеся\методика преподавания\5216988.jpg"/>
          <p:cNvPicPr>
            <a:picLocks noChangeAspect="1" noChangeArrowheads="1"/>
          </p:cNvPicPr>
          <p:nvPr/>
        </p:nvPicPr>
        <p:blipFill>
          <a:blip r:embed="rId2" cstate="print"/>
          <a:srcRect/>
          <a:stretch>
            <a:fillRect/>
          </a:stretch>
        </p:blipFill>
        <p:spPr bwMode="auto">
          <a:xfrm>
            <a:off x="428596" y="2928934"/>
            <a:ext cx="6667500" cy="366712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785794"/>
            <a:ext cx="6643734" cy="707886"/>
          </a:xfrm>
          <a:prstGeom prst="rect">
            <a:avLst/>
          </a:prstGeom>
          <a:noFill/>
        </p:spPr>
        <p:txBody>
          <a:bodyPr wrap="square" rtlCol="0">
            <a:spAutoFit/>
          </a:bodyPr>
          <a:lstStyle/>
          <a:p>
            <a:pPr algn="ctr"/>
            <a:r>
              <a:rPr lang="en-US" sz="4000" dirty="0" smtClean="0"/>
              <a:t>Russian </a:t>
            </a:r>
            <a:r>
              <a:rPr lang="en-US" sz="4000" dirty="0" err="1" smtClean="0"/>
              <a:t>humour</a:t>
            </a:r>
            <a:endParaRPr lang="ru-RU" sz="4000" dirty="0"/>
          </a:p>
        </p:txBody>
      </p:sp>
      <p:pic>
        <p:nvPicPr>
          <p:cNvPr id="14338" name="Picture 2" descr="C:\Users\Samsung\Desktop\Олеся\методика преподавания\4e6609f4e7f54f2e0f9c63327cu3.jpg"/>
          <p:cNvPicPr>
            <a:picLocks noChangeAspect="1" noChangeArrowheads="1"/>
          </p:cNvPicPr>
          <p:nvPr/>
        </p:nvPicPr>
        <p:blipFill>
          <a:blip r:embed="rId2" cstate="print"/>
          <a:srcRect/>
          <a:stretch>
            <a:fillRect/>
          </a:stretch>
        </p:blipFill>
        <p:spPr bwMode="auto">
          <a:xfrm>
            <a:off x="2287588" y="2000240"/>
            <a:ext cx="4784742" cy="442915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285728"/>
            <a:ext cx="6786610" cy="4031873"/>
          </a:xfrm>
          <a:prstGeom prst="rect">
            <a:avLst/>
          </a:prstGeom>
          <a:noFill/>
        </p:spPr>
        <p:txBody>
          <a:bodyPr wrap="square" rtlCol="0">
            <a:spAutoFit/>
          </a:bodyPr>
          <a:lstStyle/>
          <a:p>
            <a:pPr algn="just"/>
            <a:r>
              <a:rPr lang="en-US" sz="3200" b="1" dirty="0" smtClean="0"/>
              <a:t>Russian </a:t>
            </a:r>
            <a:r>
              <a:rPr lang="en-US" sz="3200" b="1" dirty="0" err="1" smtClean="0"/>
              <a:t>humour</a:t>
            </a:r>
            <a:r>
              <a:rPr lang="en-US" sz="3200" dirty="0" smtClean="0"/>
              <a:t> gains much of its wit from the inflection of the Russian language, allowing for plays on words and unexpected associations. As with any other culture's </a:t>
            </a:r>
            <a:r>
              <a:rPr lang="en-US" sz="3200" dirty="0" err="1" smtClean="0"/>
              <a:t>humour</a:t>
            </a:r>
            <a:r>
              <a:rPr lang="en-US" sz="3200" dirty="0" smtClean="0"/>
              <a:t>, its vast scope ranges from lewd jokes and wordplay to political satire.</a:t>
            </a:r>
            <a:endParaRPr lang="ru-RU" sz="3200" dirty="0"/>
          </a:p>
        </p:txBody>
      </p:sp>
      <p:sp>
        <p:nvSpPr>
          <p:cNvPr id="3" name="Овал 2"/>
          <p:cNvSpPr/>
          <p:nvPr/>
        </p:nvSpPr>
        <p:spPr>
          <a:xfrm>
            <a:off x="1428728" y="4572008"/>
            <a:ext cx="5857916" cy="22859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Алле, здравствуйте, кто взял трубку?</a:t>
            </a:r>
            <a:br>
              <a:rPr lang="ru-RU" dirty="0" smtClean="0"/>
            </a:br>
            <a:r>
              <a:rPr lang="ru-RU" dirty="0" smtClean="0"/>
              <a:t>- Здравствуйте. Я не брал!</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571480"/>
            <a:ext cx="7072362" cy="2677656"/>
          </a:xfrm>
          <a:prstGeom prst="rect">
            <a:avLst/>
          </a:prstGeom>
          <a:noFill/>
        </p:spPr>
        <p:txBody>
          <a:bodyPr wrap="square" rtlCol="0">
            <a:spAutoFit/>
          </a:bodyPr>
          <a:lstStyle/>
          <a:p>
            <a:pPr algn="just"/>
            <a:r>
              <a:rPr lang="en-US" sz="2400" dirty="0" smtClean="0"/>
              <a:t>The most popular form of Russian </a:t>
            </a:r>
            <a:r>
              <a:rPr lang="en-US" sz="2400" dirty="0" err="1" smtClean="0"/>
              <a:t>humour</a:t>
            </a:r>
            <a:r>
              <a:rPr lang="en-US" sz="2400" dirty="0" smtClean="0"/>
              <a:t> consists of jokes (</a:t>
            </a:r>
            <a:r>
              <a:rPr lang="en-US" sz="2400" dirty="0" err="1" smtClean="0"/>
              <a:t>анекдо́ты</a:t>
            </a:r>
            <a:r>
              <a:rPr lang="en-US" sz="2400" dirty="0" smtClean="0"/>
              <a:t> — </a:t>
            </a:r>
            <a:r>
              <a:rPr lang="en-US" sz="2400" dirty="0" err="1" smtClean="0"/>
              <a:t>anekdoty</a:t>
            </a:r>
            <a:r>
              <a:rPr lang="en-US" sz="2400" dirty="0" smtClean="0"/>
              <a:t>), which are short stories with a punch line. Typical of Russian joke culture is a series of categories with fixed and highly familiar settings and characters. Surprising effects are achieved by an endless variety of plots and plays on words.</a:t>
            </a:r>
            <a:endParaRPr lang="ru-RU" sz="2400" dirty="0"/>
          </a:p>
        </p:txBody>
      </p:sp>
      <p:pic>
        <p:nvPicPr>
          <p:cNvPr id="15362" name="Picture 2" descr="C:\Users\Samsung\Desktop\Олеся\методика преподавания\0081-anekdot-blagodetel.jpg"/>
          <p:cNvPicPr>
            <a:picLocks noChangeAspect="1" noChangeArrowheads="1"/>
          </p:cNvPicPr>
          <p:nvPr/>
        </p:nvPicPr>
        <p:blipFill>
          <a:blip r:embed="rId2" cstate="print"/>
          <a:srcRect/>
          <a:stretch>
            <a:fillRect/>
          </a:stretch>
        </p:blipFill>
        <p:spPr bwMode="auto">
          <a:xfrm>
            <a:off x="2571736" y="3429000"/>
            <a:ext cx="4200543" cy="3071833"/>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5786" y="1500174"/>
            <a:ext cx="7072362" cy="2246769"/>
          </a:xfrm>
          <a:prstGeom prst="rect">
            <a:avLst/>
          </a:prstGeom>
          <a:noFill/>
        </p:spPr>
        <p:txBody>
          <a:bodyPr wrap="square" rtlCol="0">
            <a:spAutoFit/>
          </a:bodyPr>
          <a:lstStyle/>
          <a:p>
            <a:r>
              <a:rPr lang="en-US" sz="2800" dirty="0" smtClean="0"/>
              <a:t>Drinking toasts can take the form of anecdotes or not-so-short stories, concluded with "So here's to..." with a witty </a:t>
            </a:r>
            <a:r>
              <a:rPr lang="en-US" sz="2800" dirty="0" err="1" smtClean="0"/>
              <a:t>punchline</a:t>
            </a:r>
            <a:r>
              <a:rPr lang="en-US" sz="2800" dirty="0" smtClean="0"/>
              <a:t> referring to the initial story.</a:t>
            </a:r>
            <a:endParaRPr lang="ru-RU" sz="2800" dirty="0"/>
          </a:p>
        </p:txBody>
      </p:sp>
      <p:pic>
        <p:nvPicPr>
          <p:cNvPr id="16386" name="Picture 2" descr="C:\Users\Samsung\Desktop\Олеся\методика преподавания\kavk_plen.jpg"/>
          <p:cNvPicPr>
            <a:picLocks noChangeAspect="1" noChangeArrowheads="1"/>
          </p:cNvPicPr>
          <p:nvPr/>
        </p:nvPicPr>
        <p:blipFill>
          <a:blip r:embed="rId2" cstate="print"/>
          <a:srcRect/>
          <a:stretch>
            <a:fillRect/>
          </a:stretch>
        </p:blipFill>
        <p:spPr bwMode="auto">
          <a:xfrm>
            <a:off x="2214546" y="3714753"/>
            <a:ext cx="3490916" cy="314324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4643446"/>
            <a:ext cx="6429420" cy="1815882"/>
          </a:xfrm>
          <a:prstGeom prst="rect">
            <a:avLst/>
          </a:prstGeom>
          <a:noFill/>
        </p:spPr>
        <p:txBody>
          <a:bodyPr wrap="square" rtlCol="0">
            <a:spAutoFit/>
          </a:bodyPr>
          <a:lstStyle/>
          <a:p>
            <a:pPr algn="just"/>
            <a:r>
              <a:rPr lang="en-US" sz="2800" dirty="0" smtClean="0"/>
              <a:t>A specific form of </a:t>
            </a:r>
            <a:r>
              <a:rPr lang="en-US" sz="2800" dirty="0" err="1" smtClean="0"/>
              <a:t>humour</a:t>
            </a:r>
            <a:r>
              <a:rPr lang="en-US" sz="2800" dirty="0" smtClean="0"/>
              <a:t> is </a:t>
            </a:r>
            <a:r>
              <a:rPr lang="en-US" sz="2800" dirty="0" err="1" smtClean="0"/>
              <a:t>chastushkas</a:t>
            </a:r>
            <a:r>
              <a:rPr lang="en-US" sz="2800" dirty="0" smtClean="0"/>
              <a:t>, songs composed of four-line rhymes, usually of lewd, humoristic, or satiric content.</a:t>
            </a:r>
            <a:endParaRPr lang="ru-RU" sz="2800" dirty="0"/>
          </a:p>
        </p:txBody>
      </p:sp>
      <p:pic>
        <p:nvPicPr>
          <p:cNvPr id="17411" name="Picture 3" descr="C:\Users\Samsung\Desktop\Олеся\методика преподавания\0_2e67f_75b87ba7_-1-L.jpg"/>
          <p:cNvPicPr>
            <a:picLocks noChangeAspect="1" noChangeArrowheads="1"/>
          </p:cNvPicPr>
          <p:nvPr/>
        </p:nvPicPr>
        <p:blipFill>
          <a:blip r:embed="rId2" cstate="print"/>
          <a:srcRect/>
          <a:stretch>
            <a:fillRect/>
          </a:stretch>
        </p:blipFill>
        <p:spPr bwMode="auto">
          <a:xfrm>
            <a:off x="285720" y="357166"/>
            <a:ext cx="6350000" cy="41148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amsung\Desktop\Олеся\методика преподавания\birtish-humour-1-72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142844" y="3571876"/>
          <a:ext cx="6096000" cy="1188720"/>
        </p:xfrm>
        <a:graphic>
          <a:graphicData uri="http://schemas.openxmlformats.org/drawingml/2006/table">
            <a:tbl>
              <a:tblPr/>
              <a:tblGrid>
                <a:gridCol w="3048000"/>
                <a:gridCol w="3048000"/>
              </a:tblGrid>
              <a:tr h="0">
                <a:tc>
                  <a:txBody>
                    <a:bodyPr/>
                    <a:lstStyle/>
                    <a:p>
                      <a:r>
                        <a:rPr lang="en-US" baseline="0" dirty="0">
                          <a:solidFill>
                            <a:schemeClr val="tx1"/>
                          </a:solidFill>
                        </a:rPr>
                        <a:t>A little boy found a </a:t>
                      </a:r>
                      <a:r>
                        <a:rPr lang="en-US" u="none" strike="noStrike" baseline="0" dirty="0">
                          <a:solidFill>
                            <a:schemeClr val="tx1"/>
                          </a:solidFill>
                        </a:rPr>
                        <a:t>machine gun</a:t>
                      </a:r>
                      <a:r>
                        <a:rPr lang="en-US" baseline="0" dirty="0">
                          <a:solidFill>
                            <a:schemeClr val="tx1"/>
                          </a:solidFill>
                        </a:rPr>
                        <a:t> —Now the village population is none.</a:t>
                      </a:r>
                    </a:p>
                  </a:txBody>
                  <a:tcPr anchor="ctr">
                    <a:lnL>
                      <a:noFill/>
                    </a:lnL>
                    <a:lnR>
                      <a:noFill/>
                    </a:lnR>
                    <a:lnT>
                      <a:noFill/>
                    </a:lnT>
                    <a:lnB>
                      <a:noFill/>
                    </a:lnB>
                    <a:solidFill>
                      <a:srgbClr val="FFFFFF"/>
                    </a:solidFill>
                  </a:tcPr>
                </a:tc>
                <a:tc>
                  <a:txBody>
                    <a:bodyPr/>
                    <a:lstStyle/>
                    <a:p>
                      <a:r>
                        <a:rPr lang="ru-RU" baseline="0" dirty="0">
                          <a:solidFill>
                            <a:schemeClr val="tx1"/>
                          </a:solidFill>
                        </a:rPr>
                        <a:t>Маленький мальчик нашёл пулемёт —Больше в деревне никто не живёт.</a:t>
                      </a:r>
                    </a:p>
                  </a:txBody>
                  <a:tcPr anchor="ctr">
                    <a:lnL>
                      <a:noFill/>
                    </a:lnL>
                    <a:lnR>
                      <a:noFill/>
                    </a:lnR>
                    <a:lnT>
                      <a:noFill/>
                    </a:lnT>
                    <a:lnB>
                      <a:noFill/>
                    </a:lnB>
                    <a:solidFill>
                      <a:srgbClr val="FFFFFF"/>
                    </a:solidFill>
                  </a:tcPr>
                </a:tc>
              </a:tr>
            </a:tbl>
          </a:graphicData>
        </a:graphic>
      </p:graphicFrame>
      <p:sp>
        <p:nvSpPr>
          <p:cNvPr id="18434" name="Rectangle 2"/>
          <p:cNvSpPr>
            <a:spLocks noChangeArrowheads="1"/>
          </p:cNvSpPr>
          <p:nvPr/>
        </p:nvSpPr>
        <p:spPr bwMode="auto">
          <a:xfrm>
            <a:off x="214282" y="214290"/>
            <a:ext cx="7643866" cy="1894734"/>
          </a:xfrm>
          <a:prstGeom prst="rect">
            <a:avLst/>
          </a:prstGeom>
          <a:noFill/>
          <a:ln w="9525">
            <a:noFill/>
            <a:miter lim="800000"/>
            <a:headEnd/>
            <a:tailEnd/>
          </a:ln>
          <a:effectLst/>
        </p:spPr>
        <p:txBody>
          <a:bodyPr vert="horz" wrap="square" lIns="253920" tIns="31740" rIns="0" bIns="1587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err="1" smtClean="0">
                <a:ln>
                  <a:noFill/>
                </a:ln>
                <a:solidFill>
                  <a:srgbClr val="252525"/>
                </a:solidFill>
                <a:effectLst/>
                <a:cs typeface="Arial" charset="0"/>
              </a:rPr>
              <a:t>Apart</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from</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jokes</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Russian</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humour</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is</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expressed</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in</a:t>
            </a:r>
            <a:r>
              <a:rPr lang="en-US" sz="2000" dirty="0" smtClean="0">
                <a:solidFill>
                  <a:srgbClr val="252525"/>
                </a:solidFill>
                <a:cs typeface="Arial" charset="0"/>
              </a:rPr>
              <a:t> </a:t>
            </a:r>
            <a:r>
              <a:rPr lang="en-US" sz="2000" dirty="0" smtClean="0">
                <a:solidFill>
                  <a:srgbClr val="252525"/>
                </a:solidFill>
                <a:cs typeface="Arial" charset="0"/>
              </a:rPr>
              <a:t>word play </a:t>
            </a:r>
            <a:r>
              <a:rPr kumimoji="0" lang="ru-RU" sz="2000" b="0" i="0" u="none" strike="noStrike" cap="none" normalizeH="0" baseline="0" dirty="0" err="1" smtClean="0">
                <a:ln>
                  <a:noFill/>
                </a:ln>
                <a:solidFill>
                  <a:srgbClr val="252525"/>
                </a:solidFill>
                <a:effectLst/>
                <a:cs typeface="Arial" charset="0"/>
              </a:rPr>
              <a:t>and</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short</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poems</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including</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nonsense</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and</a:t>
            </a:r>
            <a:r>
              <a:rPr lang="en-US" sz="2000" dirty="0" smtClean="0">
                <a:solidFill>
                  <a:srgbClr val="252525"/>
                </a:solidFill>
                <a:cs typeface="Arial" charset="0"/>
              </a:rPr>
              <a:t> </a:t>
            </a:r>
            <a:r>
              <a:rPr lang="en-US" sz="2000" dirty="0" smtClean="0">
                <a:solidFill>
                  <a:srgbClr val="252525"/>
                </a:solidFill>
                <a:cs typeface="Arial" charset="0"/>
              </a:rPr>
              <a:t>black </a:t>
            </a:r>
            <a:r>
              <a:rPr lang="en-US" sz="2000" dirty="0" err="1" smtClean="0">
                <a:solidFill>
                  <a:srgbClr val="252525"/>
                </a:solidFill>
                <a:cs typeface="Arial" charset="0"/>
              </a:rPr>
              <a:t>humour</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verses</a:t>
            </a:r>
            <a:r>
              <a:rPr lang="en-US" sz="2000" dirty="0" smtClean="0">
                <a:solidFill>
                  <a:srgbClr val="252525"/>
                </a:solidFill>
                <a:cs typeface="Arial" charset="0"/>
              </a:rPr>
              <a:t>.</a:t>
            </a:r>
            <a:endParaRPr kumimoji="0" lang="ru-RU" sz="2000" b="0" i="0" u="none" strike="noStrike" cap="none" normalizeH="0" baseline="0" dirty="0" smtClean="0">
              <a:ln>
                <a:noFill/>
              </a:ln>
              <a:solidFill>
                <a:schemeClr val="tx1"/>
              </a:solidFill>
              <a:effectLs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err="1" smtClean="0">
                <a:ln>
                  <a:noFill/>
                </a:ln>
                <a:solidFill>
                  <a:srgbClr val="252525"/>
                </a:solidFill>
                <a:effectLst/>
                <a:cs typeface="Arial" charset="0"/>
              </a:rPr>
              <a:t>Often</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they</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have</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recurring</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characters</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such</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as</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little</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boy</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Vova</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a</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girl</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Masha</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Most</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rhymes</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involve</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death</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or</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a</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painful</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experience</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either</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for</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the</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protagonists</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or</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other</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people</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This</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type</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of</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joke</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is</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especially</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popular</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with</a:t>
            </a:r>
            <a:r>
              <a:rPr kumimoji="0" lang="ru-RU" sz="2000" b="0" i="0" u="none" strike="noStrike" cap="none" normalizeH="0" baseline="0" dirty="0" smtClean="0">
                <a:ln>
                  <a:noFill/>
                </a:ln>
                <a:solidFill>
                  <a:srgbClr val="252525"/>
                </a:solidFill>
                <a:effectLst/>
                <a:cs typeface="Arial" charset="0"/>
              </a:rPr>
              <a:t> </a:t>
            </a:r>
            <a:r>
              <a:rPr kumimoji="0" lang="ru-RU" sz="2000" b="0" i="0" u="none" strike="noStrike" cap="none" normalizeH="0" baseline="0" dirty="0" err="1" smtClean="0">
                <a:ln>
                  <a:noFill/>
                </a:ln>
                <a:solidFill>
                  <a:srgbClr val="252525"/>
                </a:solidFill>
                <a:effectLst/>
                <a:cs typeface="Arial" charset="0"/>
              </a:rPr>
              <a:t>children</a:t>
            </a:r>
            <a:r>
              <a:rPr kumimoji="0" lang="ru-RU" sz="2000" b="0" i="0" u="none" strike="noStrike" cap="none" normalizeH="0" baseline="0" dirty="0" smtClean="0">
                <a:ln>
                  <a:noFill/>
                </a:ln>
                <a:solidFill>
                  <a:srgbClr val="252525"/>
                </a:solidFill>
                <a:effectLst/>
                <a:cs typeface="Arial" charset="0"/>
              </a:rPr>
              <a:t>.</a:t>
            </a:r>
            <a:endParaRPr kumimoji="0" lang="ru-RU" sz="2000" b="0" i="0" u="none" strike="noStrike" cap="none" normalizeH="0" baseline="0" dirty="0" smtClean="0">
              <a:ln>
                <a:noFill/>
              </a:ln>
              <a:solidFill>
                <a:schemeClr val="tx1"/>
              </a:solidFill>
              <a:effectLst/>
              <a:cs typeface="Arial" charset="0"/>
            </a:endParaRPr>
          </a:p>
        </p:txBody>
      </p:sp>
      <p:pic>
        <p:nvPicPr>
          <p:cNvPr id="18435" name="Picture 3" descr="C:\Users\Samsung\Desktop\Олеся\методика преподавания\77795-cover.jpg"/>
          <p:cNvPicPr>
            <a:picLocks noChangeAspect="1" noChangeArrowheads="1"/>
          </p:cNvPicPr>
          <p:nvPr/>
        </p:nvPicPr>
        <p:blipFill>
          <a:blip r:embed="rId2" cstate="print"/>
          <a:srcRect/>
          <a:stretch>
            <a:fillRect/>
          </a:stretch>
        </p:blipFill>
        <p:spPr bwMode="auto">
          <a:xfrm>
            <a:off x="6271009" y="2357430"/>
            <a:ext cx="2872991" cy="4242194"/>
          </a:xfrm>
          <a:prstGeom prst="rect">
            <a:avLst/>
          </a:prstGeom>
          <a:noFill/>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5852" y="1000108"/>
            <a:ext cx="5214974" cy="2246769"/>
          </a:xfrm>
          <a:prstGeom prst="rect">
            <a:avLst/>
          </a:prstGeom>
          <a:noFill/>
        </p:spPr>
        <p:txBody>
          <a:bodyPr wrap="square" rtlCol="0">
            <a:spAutoFit/>
          </a:bodyPr>
          <a:lstStyle/>
          <a:p>
            <a:r>
              <a:rPr lang="en-US" sz="2800" dirty="0" smtClean="0"/>
              <a:t>The most popular Russian comedy shows are: KVN, </a:t>
            </a:r>
            <a:r>
              <a:rPr lang="en-US" sz="2800" dirty="0" err="1" smtClean="0"/>
              <a:t>Yeralash</a:t>
            </a:r>
            <a:r>
              <a:rPr lang="en-US" sz="2800" dirty="0" smtClean="0"/>
              <a:t> (for kids), </a:t>
            </a:r>
            <a:r>
              <a:rPr lang="en-US" sz="2800" dirty="0" err="1" smtClean="0"/>
              <a:t>Fitil</a:t>
            </a:r>
            <a:r>
              <a:rPr lang="en-US" sz="2800" dirty="0" smtClean="0"/>
              <a:t>, </a:t>
            </a:r>
            <a:r>
              <a:rPr lang="en-US" sz="2800" dirty="0" err="1" smtClean="0"/>
              <a:t>Anshlag</a:t>
            </a:r>
            <a:r>
              <a:rPr lang="en-US" sz="2800" dirty="0" smtClean="0"/>
              <a:t>, </a:t>
            </a:r>
            <a:r>
              <a:rPr lang="en-US" sz="2800" dirty="0" err="1" smtClean="0"/>
              <a:t>Gorodok</a:t>
            </a:r>
            <a:r>
              <a:rPr lang="en-US" sz="2800" dirty="0" smtClean="0"/>
              <a:t>, Comedy Club.</a:t>
            </a:r>
            <a:endParaRPr lang="ru-RU" sz="2800" dirty="0"/>
          </a:p>
        </p:txBody>
      </p:sp>
      <p:pic>
        <p:nvPicPr>
          <p:cNvPr id="35842" name="Picture 2" descr="C:\Users\Samsung\Desktop\Олеся\методика преподавания\ералаш.jpg"/>
          <p:cNvPicPr>
            <a:picLocks noChangeAspect="1" noChangeArrowheads="1"/>
          </p:cNvPicPr>
          <p:nvPr/>
        </p:nvPicPr>
        <p:blipFill>
          <a:blip r:embed="rId2" cstate="print"/>
          <a:srcRect/>
          <a:stretch>
            <a:fillRect/>
          </a:stretch>
        </p:blipFill>
        <p:spPr bwMode="auto">
          <a:xfrm>
            <a:off x="6143636" y="1000108"/>
            <a:ext cx="2486025" cy="1838325"/>
          </a:xfrm>
          <a:prstGeom prst="rect">
            <a:avLst/>
          </a:prstGeom>
          <a:noFill/>
        </p:spPr>
      </p:pic>
      <p:pic>
        <p:nvPicPr>
          <p:cNvPr id="35845" name="Picture 5" descr="C:\Users\Samsung\Desktop\Олеся\методика преподавания\квн.jpg"/>
          <p:cNvPicPr>
            <a:picLocks noChangeAspect="1" noChangeArrowheads="1"/>
          </p:cNvPicPr>
          <p:nvPr/>
        </p:nvPicPr>
        <p:blipFill>
          <a:blip r:embed="rId3" cstate="print"/>
          <a:srcRect/>
          <a:stretch>
            <a:fillRect/>
          </a:stretch>
        </p:blipFill>
        <p:spPr bwMode="auto">
          <a:xfrm>
            <a:off x="5786446" y="3643314"/>
            <a:ext cx="2466975" cy="1857375"/>
          </a:xfrm>
          <a:prstGeom prst="rect">
            <a:avLst/>
          </a:prstGeom>
          <a:noFill/>
        </p:spPr>
      </p:pic>
      <p:pic>
        <p:nvPicPr>
          <p:cNvPr id="35846" name="Picture 6" descr="C:\Users\Samsung\Desktop\Олеся\методика преподавания\городок.jpg"/>
          <p:cNvPicPr>
            <a:picLocks noChangeAspect="1" noChangeArrowheads="1"/>
          </p:cNvPicPr>
          <p:nvPr/>
        </p:nvPicPr>
        <p:blipFill>
          <a:blip r:embed="rId4" cstate="print"/>
          <a:srcRect/>
          <a:stretch>
            <a:fillRect/>
          </a:stretch>
        </p:blipFill>
        <p:spPr bwMode="auto">
          <a:xfrm>
            <a:off x="357158" y="3571876"/>
            <a:ext cx="4656164" cy="2452707"/>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Users\Samsung\Desktop\Олеся\методика преподавания\скачанные файлы (1).jpg"/>
          <p:cNvPicPr>
            <a:picLocks noChangeAspect="1" noChangeArrowheads="1"/>
          </p:cNvPicPr>
          <p:nvPr/>
        </p:nvPicPr>
        <p:blipFill>
          <a:blip r:embed="rId2" cstate="print"/>
          <a:srcRect/>
          <a:stretch>
            <a:fillRect/>
          </a:stretch>
        </p:blipFill>
        <p:spPr bwMode="auto">
          <a:xfrm>
            <a:off x="428596" y="2714620"/>
            <a:ext cx="4853008" cy="3765562"/>
          </a:xfrm>
          <a:prstGeom prst="rect">
            <a:avLst/>
          </a:prstGeom>
          <a:noFill/>
        </p:spPr>
      </p:pic>
      <p:pic>
        <p:nvPicPr>
          <p:cNvPr id="34819" name="Picture 3" descr="C:\Users\Samsung\Desktop\Олеся\методика преподавания\koy5B6DVIvs.jpg"/>
          <p:cNvPicPr>
            <a:picLocks noChangeAspect="1" noChangeArrowheads="1"/>
          </p:cNvPicPr>
          <p:nvPr/>
        </p:nvPicPr>
        <p:blipFill>
          <a:blip r:embed="rId3" cstate="print"/>
          <a:srcRect/>
          <a:stretch>
            <a:fillRect/>
          </a:stretch>
        </p:blipFill>
        <p:spPr bwMode="auto">
          <a:xfrm>
            <a:off x="4643438" y="1500174"/>
            <a:ext cx="4214841" cy="3902098"/>
          </a:xfrm>
          <a:prstGeom prst="rect">
            <a:avLst/>
          </a:prstGeom>
          <a:noFill/>
        </p:spPr>
      </p:pic>
      <p:sp>
        <p:nvSpPr>
          <p:cNvPr id="4" name="TextBox 3"/>
          <p:cNvSpPr txBox="1"/>
          <p:nvPr/>
        </p:nvSpPr>
        <p:spPr>
          <a:xfrm>
            <a:off x="428596" y="1142984"/>
            <a:ext cx="4000528" cy="1323439"/>
          </a:xfrm>
          <a:prstGeom prst="rect">
            <a:avLst/>
          </a:prstGeom>
          <a:noFill/>
        </p:spPr>
        <p:txBody>
          <a:bodyPr wrap="square" rtlCol="0">
            <a:spAutoFit/>
          </a:bodyPr>
          <a:lstStyle/>
          <a:p>
            <a:r>
              <a:rPr lang="en-US" sz="4000" dirty="0" smtClean="0"/>
              <a:t>Than you for your attention!</a:t>
            </a:r>
            <a:endParaRPr lang="ru-RU"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785794"/>
            <a:ext cx="5000660" cy="4524315"/>
          </a:xfrm>
          <a:prstGeom prst="rect">
            <a:avLst/>
          </a:prstGeom>
          <a:noFill/>
        </p:spPr>
        <p:txBody>
          <a:bodyPr wrap="square" rtlCol="0">
            <a:spAutoFit/>
          </a:bodyPr>
          <a:lstStyle/>
          <a:p>
            <a:r>
              <a:rPr lang="en-US" sz="3200" b="1" dirty="0" smtClean="0"/>
              <a:t>British </a:t>
            </a:r>
            <a:r>
              <a:rPr lang="en-US" sz="3200" b="1" dirty="0" err="1" smtClean="0"/>
              <a:t>humour</a:t>
            </a:r>
            <a:endParaRPr lang="en-US" sz="3200" b="1" dirty="0" smtClean="0"/>
          </a:p>
          <a:p>
            <a:endParaRPr lang="en-US" sz="3200" dirty="0" smtClean="0"/>
          </a:p>
          <a:p>
            <a:pPr algn="just"/>
            <a:r>
              <a:rPr lang="en-US" sz="3200" dirty="0" smtClean="0"/>
              <a:t>Of all the </a:t>
            </a:r>
            <a:r>
              <a:rPr lang="en-US" sz="3200" dirty="0" err="1" smtClean="0"/>
              <a:t>characterisitcs</a:t>
            </a:r>
            <a:r>
              <a:rPr lang="en-US" sz="3200" dirty="0" smtClean="0"/>
              <a:t>, good and bad, for which the British are known in the outside world, their sense of </a:t>
            </a:r>
            <a:r>
              <a:rPr lang="en-US" sz="3200" dirty="0" err="1" smtClean="0"/>
              <a:t>humour</a:t>
            </a:r>
            <a:r>
              <a:rPr lang="en-US" sz="3200" dirty="0" smtClean="0"/>
              <a:t> is one of the best-known and most positively regarded.</a:t>
            </a:r>
            <a:endParaRPr lang="ru-RU" sz="3200" dirty="0"/>
          </a:p>
        </p:txBody>
      </p:sp>
      <p:pic>
        <p:nvPicPr>
          <p:cNvPr id="4098" name="Picture 2" descr="C:\Users\Samsung\Desktop\Олеся\методика преподавания\keep-calm-and-love-british-humor.png"/>
          <p:cNvPicPr>
            <a:picLocks noChangeAspect="1" noChangeArrowheads="1"/>
          </p:cNvPicPr>
          <p:nvPr/>
        </p:nvPicPr>
        <p:blipFill>
          <a:blip r:embed="rId2" cstate="print"/>
          <a:srcRect/>
          <a:stretch>
            <a:fillRect/>
          </a:stretch>
        </p:blipFill>
        <p:spPr bwMode="auto">
          <a:xfrm>
            <a:off x="5500694" y="1214422"/>
            <a:ext cx="3156002" cy="385762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Samsung\Desktop\Олеся\методика преподавания\british flag.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extBox 1"/>
          <p:cNvSpPr txBox="1"/>
          <p:nvPr/>
        </p:nvSpPr>
        <p:spPr>
          <a:xfrm>
            <a:off x="1214414" y="1500174"/>
            <a:ext cx="6643734" cy="1600438"/>
          </a:xfrm>
          <a:prstGeom prst="rect">
            <a:avLst/>
          </a:prstGeom>
          <a:noFill/>
        </p:spPr>
        <p:txBody>
          <a:bodyPr wrap="square" rtlCol="0">
            <a:spAutoFit/>
          </a:bodyPr>
          <a:lstStyle/>
          <a:p>
            <a:pPr algn="ctr"/>
            <a:r>
              <a:rPr lang="en-US" sz="4000" dirty="0" smtClean="0"/>
              <a:t>Some  characteristic of the British </a:t>
            </a:r>
            <a:r>
              <a:rPr lang="en-US" sz="4000" dirty="0" err="1" smtClean="0"/>
              <a:t>humour</a:t>
            </a:r>
            <a:r>
              <a:rPr lang="en-US" sz="4000" dirty="0" smtClean="0"/>
              <a:t> are:</a:t>
            </a:r>
          </a:p>
          <a:p>
            <a:pPr algn="ct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1538" y="1000108"/>
            <a:ext cx="6929486" cy="1569660"/>
          </a:xfrm>
          <a:prstGeom prst="rect">
            <a:avLst/>
          </a:prstGeom>
          <a:noFill/>
        </p:spPr>
        <p:txBody>
          <a:bodyPr wrap="square" rtlCol="0">
            <a:spAutoFit/>
          </a:bodyPr>
          <a:lstStyle/>
          <a:p>
            <a:r>
              <a:rPr lang="en-US" sz="3200" b="1" dirty="0" smtClean="0"/>
              <a:t>Self-deprecation </a:t>
            </a:r>
            <a:r>
              <a:rPr lang="en-US" sz="3200" dirty="0" smtClean="0"/>
              <a:t>(saying that you are worse than you actually are; putting yourself down).</a:t>
            </a:r>
          </a:p>
        </p:txBody>
      </p:sp>
      <p:pic>
        <p:nvPicPr>
          <p:cNvPr id="6146" name="Picture 2" descr="C:\Users\Samsung\Desktop\Олеся\методика преподавания\Self-deprecation.png"/>
          <p:cNvPicPr>
            <a:picLocks noChangeAspect="1" noChangeArrowheads="1"/>
          </p:cNvPicPr>
          <p:nvPr/>
        </p:nvPicPr>
        <p:blipFill>
          <a:blip r:embed="rId2" cstate="print"/>
          <a:srcRect/>
          <a:stretch>
            <a:fillRect/>
          </a:stretch>
        </p:blipFill>
        <p:spPr bwMode="auto">
          <a:xfrm>
            <a:off x="1643042" y="2571744"/>
            <a:ext cx="5715040" cy="342902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714356"/>
            <a:ext cx="8501090" cy="1384995"/>
          </a:xfrm>
          <a:prstGeom prst="rect">
            <a:avLst/>
          </a:prstGeom>
          <a:noFill/>
        </p:spPr>
        <p:txBody>
          <a:bodyPr wrap="square" rtlCol="0">
            <a:spAutoFit/>
          </a:bodyPr>
          <a:lstStyle/>
          <a:p>
            <a:r>
              <a:rPr lang="en-US" sz="2800" b="1" dirty="0" smtClean="0"/>
              <a:t>Understatement</a:t>
            </a:r>
            <a:r>
              <a:rPr lang="en-US" sz="2800" dirty="0" smtClean="0"/>
              <a:t> </a:t>
            </a:r>
            <a:r>
              <a:rPr lang="en-US" sz="2800" dirty="0" smtClean="0"/>
              <a:t>(</a:t>
            </a:r>
            <a:r>
              <a:rPr lang="en-US" sz="2800" dirty="0" smtClean="0"/>
              <a:t>a form of speech or disclosure which contains an expression of less strength than what would be expected</a:t>
            </a:r>
            <a:r>
              <a:rPr lang="en-US" sz="2800" dirty="0" smtClean="0"/>
              <a:t>.)</a:t>
            </a:r>
            <a:endParaRPr lang="en-US" sz="2800" dirty="0" smtClean="0"/>
          </a:p>
        </p:txBody>
      </p:sp>
      <p:sp>
        <p:nvSpPr>
          <p:cNvPr id="3" name="Овал 2"/>
          <p:cNvSpPr/>
          <p:nvPr/>
        </p:nvSpPr>
        <p:spPr>
          <a:xfrm>
            <a:off x="285720" y="2857496"/>
            <a:ext cx="8143932" cy="32861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For example, in Monty Python`s “The meaning of life”, a suburban dinner party is invaded by Death, who wears a long black cloak and carries a scythe. "Well," says one party guest, "that's cast rather a gloom over the evening, hasn't it?" In another scene, an Army officer has just lost his leg. When asked how he feels, he looks down at his bloody stump and responds, "Stings a bit."</a:t>
            </a:r>
            <a:endParaRPr lang="ru-RU" dirty="0" smtClean="0"/>
          </a:p>
          <a:p>
            <a:pPr algn="ct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0100" y="1785926"/>
            <a:ext cx="6786610" cy="1077218"/>
          </a:xfrm>
          <a:prstGeom prst="rect">
            <a:avLst/>
          </a:prstGeom>
          <a:noFill/>
        </p:spPr>
        <p:txBody>
          <a:bodyPr wrap="square" rtlCol="0">
            <a:spAutoFit/>
          </a:bodyPr>
          <a:lstStyle/>
          <a:p>
            <a:pPr algn="ctr"/>
            <a:r>
              <a:rPr lang="en-US" sz="3200" b="1" dirty="0" smtClean="0"/>
              <a:t>Irony</a:t>
            </a:r>
            <a:r>
              <a:rPr lang="en-US" sz="3200" dirty="0" smtClean="0"/>
              <a:t> (saying something that is in contradiction with reality).</a:t>
            </a:r>
            <a:endParaRPr lang="ru-RU" sz="3200" dirty="0"/>
          </a:p>
        </p:txBody>
      </p:sp>
      <p:pic>
        <p:nvPicPr>
          <p:cNvPr id="7170" name="Picture 2" descr="C:\Users\Samsung\Desktop\Олеся\методика преподавания\f8e32f582ee3aa5cbf75253feb15f543.jpg"/>
          <p:cNvPicPr>
            <a:picLocks noChangeAspect="1" noChangeArrowheads="1"/>
          </p:cNvPicPr>
          <p:nvPr/>
        </p:nvPicPr>
        <p:blipFill>
          <a:blip r:embed="rId2" cstate="print"/>
          <a:srcRect/>
          <a:stretch>
            <a:fillRect/>
          </a:stretch>
        </p:blipFill>
        <p:spPr bwMode="auto">
          <a:xfrm>
            <a:off x="1285852" y="3214686"/>
            <a:ext cx="5070498" cy="364331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571480"/>
            <a:ext cx="8286808" cy="4154984"/>
          </a:xfrm>
          <a:prstGeom prst="rect">
            <a:avLst/>
          </a:prstGeom>
          <a:noFill/>
        </p:spPr>
        <p:txBody>
          <a:bodyPr wrap="square" rtlCol="0">
            <a:spAutoFit/>
          </a:bodyPr>
          <a:lstStyle/>
          <a:p>
            <a:pPr algn="ctr"/>
            <a:r>
              <a:rPr lang="en-US" sz="2400" b="1" dirty="0" smtClean="0"/>
              <a:t>Word play</a:t>
            </a:r>
          </a:p>
          <a:p>
            <a:pPr algn="ctr"/>
            <a:r>
              <a:rPr lang="en-US" sz="2400" dirty="0" smtClean="0"/>
              <a:t>a </a:t>
            </a:r>
            <a:r>
              <a:rPr lang="en-US" sz="2400" dirty="0" smtClean="0"/>
              <a:t>form of </a:t>
            </a:r>
            <a:r>
              <a:rPr lang="en-US" sz="2400" dirty="0" smtClean="0"/>
              <a:t>wit in </a:t>
            </a:r>
            <a:r>
              <a:rPr lang="en-US" sz="2400" dirty="0" smtClean="0"/>
              <a:t>which the words that are used become the main subject of the work, primarily for the purpose of intended effect or amusement. Examples of word play include puns, phonetic mix-ups such as spoonerisms, obscure words and meanings, clever rhetorical excursions, oddly formed sentences, </a:t>
            </a:r>
            <a:r>
              <a:rPr lang="en-US" sz="2400" dirty="0" smtClean="0"/>
              <a:t>double  entendres</a:t>
            </a:r>
            <a:r>
              <a:rPr lang="en-US" sz="2400" dirty="0" smtClean="0"/>
              <a:t>, and telling character names (such as in the play </a:t>
            </a:r>
            <a:r>
              <a:rPr lang="en-US" sz="2400" i="1" dirty="0" smtClean="0"/>
              <a:t>The Importance of Being Earnest,</a:t>
            </a:r>
            <a:r>
              <a:rPr lang="en-US" sz="2400" dirty="0" smtClean="0"/>
              <a:t> </a:t>
            </a:r>
            <a:r>
              <a:rPr lang="en-US" sz="2400" i="1" dirty="0" smtClean="0"/>
              <a:t>Ernest</a:t>
            </a:r>
            <a:r>
              <a:rPr lang="en-US" sz="2400" dirty="0" smtClean="0"/>
              <a:t> being a given name that sounds exactly like the adjective </a:t>
            </a:r>
            <a:r>
              <a:rPr lang="en-US" sz="2400" i="1" dirty="0" smtClean="0"/>
              <a:t>earnest).</a:t>
            </a:r>
            <a:endParaRPr lang="ru-RU" sz="2400" dirty="0"/>
          </a:p>
        </p:txBody>
      </p:sp>
      <p:sp>
        <p:nvSpPr>
          <p:cNvPr id="4" name="Овал 3"/>
          <p:cNvSpPr/>
          <p:nvPr/>
        </p:nvSpPr>
        <p:spPr>
          <a:xfrm>
            <a:off x="4857752" y="4857760"/>
            <a:ext cx="3143272" cy="17145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Why did the bus stop? Because it saw the zebra crossing.</a:t>
            </a:r>
            <a:endParaRPr lang="ru-RU" dirty="0"/>
          </a:p>
        </p:txBody>
      </p:sp>
      <p:sp>
        <p:nvSpPr>
          <p:cNvPr id="5" name="Овал 4"/>
          <p:cNvSpPr/>
          <p:nvPr/>
        </p:nvSpPr>
        <p:spPr>
          <a:xfrm>
            <a:off x="357158" y="4786322"/>
            <a:ext cx="3571900" cy="18573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Do you have any grandchildren?- No, all my children are just ordinary.</a:t>
            </a:r>
          </a:p>
          <a:p>
            <a:pPr algn="ct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642918"/>
            <a:ext cx="7643866" cy="2831544"/>
          </a:xfrm>
          <a:prstGeom prst="rect">
            <a:avLst/>
          </a:prstGeom>
          <a:noFill/>
        </p:spPr>
        <p:txBody>
          <a:bodyPr wrap="square" rtlCol="0">
            <a:spAutoFit/>
          </a:bodyPr>
          <a:lstStyle/>
          <a:p>
            <a:pPr algn="ctr"/>
            <a:r>
              <a:rPr lang="en-US" sz="5400" b="1" dirty="0" smtClean="0"/>
              <a:t>Themes:</a:t>
            </a:r>
          </a:p>
          <a:p>
            <a:endParaRPr lang="en-US" sz="2800" b="1" dirty="0" smtClean="0"/>
          </a:p>
          <a:p>
            <a:r>
              <a:rPr lang="en-US" sz="3200" b="1" dirty="0" smtClean="0"/>
              <a:t>Disrespect to members of the </a:t>
            </a:r>
            <a:r>
              <a:rPr lang="en-US" sz="3200" b="1" dirty="0" err="1" smtClean="0"/>
              <a:t>Establishnment</a:t>
            </a:r>
            <a:r>
              <a:rPr lang="en-US" sz="3200" b="1" dirty="0" smtClean="0"/>
              <a:t> </a:t>
            </a:r>
            <a:r>
              <a:rPr lang="en-US" sz="3200" dirty="0" smtClean="0"/>
              <a:t>(Monty Python`s sketch “ The Ministry of Silly Walks”)</a:t>
            </a:r>
            <a:endParaRPr lang="ru-RU" sz="3200" dirty="0"/>
          </a:p>
        </p:txBody>
      </p:sp>
      <p:pic>
        <p:nvPicPr>
          <p:cNvPr id="9218" name="Picture 2" descr="C:\Users\Samsung\Desktop\Олеся\методика преподавания\silly_walks_small.jpg"/>
          <p:cNvPicPr>
            <a:picLocks noChangeAspect="1" noChangeArrowheads="1"/>
          </p:cNvPicPr>
          <p:nvPr/>
        </p:nvPicPr>
        <p:blipFill>
          <a:blip r:embed="rId2" cstate="print"/>
          <a:srcRect/>
          <a:stretch>
            <a:fillRect/>
          </a:stretch>
        </p:blipFill>
        <p:spPr bwMode="auto">
          <a:xfrm>
            <a:off x="2066925" y="3714752"/>
            <a:ext cx="3433769" cy="285752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84</TotalTime>
  <Words>337</Words>
  <Application>Microsoft Office PowerPoint</Application>
  <PresentationFormat>Экран (4:3)</PresentationFormat>
  <Paragraphs>38</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Эркер</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Samsung</dc:creator>
  <cp:lastModifiedBy>Samsung</cp:lastModifiedBy>
  <cp:revision>10</cp:revision>
  <dcterms:created xsi:type="dcterms:W3CDTF">2015-06-04T19:19:14Z</dcterms:created>
  <dcterms:modified xsi:type="dcterms:W3CDTF">2015-06-04T21:09:05Z</dcterms:modified>
</cp:coreProperties>
</file>